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523CD6"/>
    <a:srgbClr val="D240AC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36" autoAdjust="0"/>
    <p:restoredTop sz="94660"/>
  </p:normalViewPr>
  <p:slideViewPr>
    <p:cSldViewPr>
      <p:cViewPr varScale="1">
        <p:scale>
          <a:sx n="74" d="100"/>
          <a:sy n="74" d="100"/>
        </p:scale>
        <p:origin x="-14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/>
          <p:nvPr userDrawn="1"/>
        </p:nvSpPr>
        <p:spPr>
          <a:xfrm>
            <a:off x="3214688" y="0"/>
            <a:ext cx="257175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60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Математика</a:t>
            </a:r>
            <a:endParaRPr lang="en-US" sz="3600"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13654-5951-48AC-AFBD-7A9A436F68FC}" type="datetimeFigureOut">
              <a:rPr lang="en-US"/>
              <a:pPr>
                <a:defRPr/>
              </a:pPr>
              <a:t>2/21/2021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AB716-320E-4351-910C-6C3F467988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CF912-8A28-455D-B5C9-2B109898B510}" type="datetimeFigureOut">
              <a:rPr lang="en-US"/>
              <a:pPr>
                <a:defRPr/>
              </a:pPr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4ACE2-F5B3-49EA-A8A8-C61423853D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1F7C4-84F1-41C9-AFFA-55BBDB60CC43}" type="datetimeFigureOut">
              <a:rPr lang="en-US"/>
              <a:pPr>
                <a:defRPr/>
              </a:pPr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7EA0D-C137-4F83-B634-D251318C21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6540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714375" y="831850"/>
            <a:ext cx="3781425" cy="25796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714375" y="3563938"/>
            <a:ext cx="3781425" cy="25796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4648200" y="831850"/>
            <a:ext cx="3781425" cy="53117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4FB3B-2A77-49F0-B3F8-E51151FCA6E4}" type="datetimeFigureOut">
              <a:rPr lang="en-US"/>
              <a:pPr>
                <a:defRPr/>
              </a:pPr>
              <a:t>2/21/2021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6A62C-A444-44EA-BC55-5C0B34DB0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5497D-7276-4D5D-998F-C1270B9A532C}" type="datetimeFigureOut">
              <a:rPr lang="en-US"/>
              <a:pPr>
                <a:defRPr/>
              </a:pPr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29C3C-80E6-40BE-9772-7E794CE24C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CDA07-AD7D-4552-B355-2188C4861CA1}" type="datetimeFigureOut">
              <a:rPr lang="en-US"/>
              <a:pPr>
                <a:defRPr/>
              </a:pPr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3DCF0-B0C8-4B6A-9759-9BE39D9463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2910" y="857232"/>
            <a:ext cx="3852890" cy="526893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57232"/>
            <a:ext cx="3852890" cy="526893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78811-1B66-489B-BCC8-C2F3B8748F00}" type="datetimeFigureOut">
              <a:rPr lang="en-US"/>
              <a:pPr>
                <a:defRPr/>
              </a:pPr>
              <a:t>2/21/2021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14A7A-3908-4E91-AD9A-AB9A882273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910" y="788974"/>
            <a:ext cx="385447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2910" y="1500174"/>
            <a:ext cx="3854478" cy="46656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788974"/>
            <a:ext cx="378462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00174"/>
            <a:ext cx="3784627" cy="46259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AC96F-B394-4111-A92B-10F2C44161F5}" type="datetimeFigureOut">
              <a:rPr lang="en-US"/>
              <a:pPr>
                <a:defRPr/>
              </a:pPr>
              <a:t>2/21/2021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79F79-D7AC-4224-B76A-4BF6759CF1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95A79-6809-4F3D-97C8-9C30D0DF0E47}" type="datetimeFigureOut">
              <a:rPr lang="en-US"/>
              <a:pPr>
                <a:defRPr/>
              </a:pPr>
              <a:t>2/21/2021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BFBA0-9182-47F7-8EF3-62F82D5770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E0D20-06E8-4550-A734-70394C09F6AF}" type="datetimeFigureOut">
              <a:rPr lang="en-US"/>
              <a:pPr>
                <a:defRPr/>
              </a:pPr>
              <a:t>2/21/2021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5A046-AA31-4305-9820-CE26718618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48" y="785794"/>
            <a:ext cx="2751165" cy="64930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85794"/>
            <a:ext cx="4854602" cy="534036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4348" y="1435100"/>
            <a:ext cx="275116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7311B-4B90-40DB-B8B3-12DECDE24A6A}" type="datetimeFigureOut">
              <a:rPr lang="en-US"/>
              <a:pPr>
                <a:defRPr/>
              </a:pPr>
              <a:t>2/21/2021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1D3FF-AA8E-4F6C-AF20-E6304FC08A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14355"/>
            <a:ext cx="5486400" cy="401321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5ACC3-2047-465A-9E25-E1E68675B5FC}" type="datetimeFigureOut">
              <a:rPr lang="en-US"/>
              <a:pPr>
                <a:defRPr/>
              </a:pPr>
              <a:t>2/21/2021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036E6-3972-4D6A-AC39-735F4485B8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8625" y="0"/>
            <a:ext cx="82296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14375" y="831850"/>
            <a:ext cx="7715250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55CC4E6-2A2A-4DD6-BB84-5F5988E3136A}" type="datetimeFigureOut">
              <a:rPr lang="en-US"/>
              <a:pPr>
                <a:defRPr/>
              </a:pPr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263171F-4676-4CDB-800F-0D2EF68B2C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ubtitle 2"/>
          <p:cNvSpPr>
            <a:spLocks noGrp="1"/>
          </p:cNvSpPr>
          <p:nvPr>
            <p:ph type="subTitle" idx="1"/>
          </p:nvPr>
        </p:nvSpPr>
        <p:spPr>
          <a:xfrm>
            <a:off x="1763713" y="3068638"/>
            <a:ext cx="6400800" cy="1752600"/>
          </a:xfrm>
        </p:spPr>
        <p:txBody>
          <a:bodyPr/>
          <a:lstStyle/>
          <a:p>
            <a:pPr eaLnBrk="1" hangingPunct="1"/>
            <a:r>
              <a:rPr lang="uk-UA" sz="2800" b="1" smtClean="0">
                <a:solidFill>
                  <a:srgbClr val="523CD6"/>
                </a:solidFill>
              </a:rPr>
              <a:t>Математичний клуб</a:t>
            </a:r>
          </a:p>
          <a:p>
            <a:pPr eaLnBrk="1" hangingPunct="1"/>
            <a:r>
              <a:rPr lang="uk-UA" sz="4400" b="1" smtClean="0">
                <a:solidFill>
                  <a:srgbClr val="523CD6"/>
                </a:solidFill>
                <a:latin typeface="Monotype Corsiva" pitchFamily="66" charset="0"/>
              </a:rPr>
              <a:t>“Розумники та розумниці”</a:t>
            </a:r>
            <a:endParaRPr lang="ru-RU" sz="4400" b="1" smtClean="0">
              <a:solidFill>
                <a:srgbClr val="523CD6"/>
              </a:solidFill>
              <a:latin typeface="Monotype Corsiva" pitchFamily="66" charset="0"/>
            </a:endParaRPr>
          </a:p>
        </p:txBody>
      </p:sp>
      <p:pic>
        <p:nvPicPr>
          <p:cNvPr id="14338" name="Рисунок 2" descr="C:\Users\Александр\Desktop\Матклуб\Матклуб\mathlogo.gif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0"/>
            <a:ext cx="3571875" cy="300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5" descr="P41001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981075"/>
            <a:ext cx="2051050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1042988" y="4508500"/>
            <a:ext cx="6913562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/>
              <a:t>Керівник клубу Рослякова Світлана Володимирівна,</a:t>
            </a:r>
          </a:p>
          <a:p>
            <a:pPr>
              <a:spcBef>
                <a:spcPct val="50000"/>
              </a:spcBef>
            </a:pPr>
            <a:r>
              <a:rPr lang="uk-UA"/>
              <a:t>викладач математичних дисциплін (</a:t>
            </a:r>
            <a:r>
              <a:rPr lang="en-US"/>
              <a:t>sv</a:t>
            </a:r>
            <a:r>
              <a:rPr lang="uk-UA"/>
              <a:t>.</a:t>
            </a:r>
            <a:r>
              <a:rPr lang="en-US"/>
              <a:t>roslyakova</a:t>
            </a:r>
            <a:r>
              <a:rPr lang="uk-UA"/>
              <a:t>@</a:t>
            </a:r>
            <a:r>
              <a:rPr lang="en-US"/>
              <a:t>ukr</a:t>
            </a:r>
            <a:r>
              <a:rPr lang="uk-UA"/>
              <a:t>.</a:t>
            </a:r>
            <a:r>
              <a:rPr lang="en-US"/>
              <a:t>net</a:t>
            </a:r>
            <a:r>
              <a:rPr lang="uk-UA"/>
              <a:t>)</a:t>
            </a:r>
            <a:r>
              <a:rPr lang="ru-RU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/>
          <p:cNvSpPr>
            <a:spLocks noChangeArrowheads="1"/>
          </p:cNvSpPr>
          <p:nvPr/>
        </p:nvSpPr>
        <p:spPr bwMode="auto">
          <a:xfrm>
            <a:off x="3348038" y="620713"/>
            <a:ext cx="2270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uk-UA" sz="1600" b="1"/>
              <a:t>1. Мета роботи клубу:</a:t>
            </a:r>
            <a:r>
              <a:rPr lang="uk-UA"/>
              <a:t> </a:t>
            </a:r>
          </a:p>
        </p:txBody>
      </p:sp>
      <p:sp>
        <p:nvSpPr>
          <p:cNvPr id="15363" name="Rectangle 6"/>
          <p:cNvSpPr>
            <a:spLocks noChangeArrowheads="1"/>
          </p:cNvSpPr>
          <p:nvPr/>
        </p:nvSpPr>
        <p:spPr bwMode="auto">
          <a:xfrm>
            <a:off x="900113" y="908050"/>
            <a:ext cx="7272337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uk-UA" sz="1400"/>
              <a:t>       Поглибити знання студентів з математики, розширити пізнавальну діяльність студентів, виховувати вміння творчо підходити до розв’язання складних прикладів, створювати нестандартні моделі геометричних фігур та плакати. </a:t>
            </a:r>
          </a:p>
        </p:txBody>
      </p:sp>
      <p:sp>
        <p:nvSpPr>
          <p:cNvPr id="15364" name="Rectangle 7"/>
          <p:cNvSpPr>
            <a:spLocks noChangeArrowheads="1"/>
          </p:cNvSpPr>
          <p:nvPr/>
        </p:nvSpPr>
        <p:spPr bwMode="auto">
          <a:xfrm>
            <a:off x="755650" y="1628775"/>
            <a:ext cx="784860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46088" algn="ctr"/>
            <a:r>
              <a:rPr lang="uk-UA" b="1"/>
              <a:t>    </a:t>
            </a:r>
            <a:r>
              <a:rPr lang="uk-UA" sz="1600" b="1"/>
              <a:t>2. Завдання клубу та очікуванні результати:</a:t>
            </a:r>
            <a:endParaRPr lang="ru-RU" sz="1600"/>
          </a:p>
          <a:p>
            <a:pPr indent="446088"/>
            <a:r>
              <a:rPr lang="uk-UA"/>
              <a:t>        </a:t>
            </a:r>
            <a:r>
              <a:rPr lang="uk-UA" sz="1400"/>
              <a:t>Розвивати у студентів інтерес до розв’язання задач нестандартного змісту.</a:t>
            </a:r>
            <a:endParaRPr lang="ru-RU" sz="1400"/>
          </a:p>
          <a:p>
            <a:pPr indent="446088"/>
            <a:r>
              <a:rPr lang="uk-UA" sz="1400"/>
              <a:t>       У результаті:</a:t>
            </a:r>
            <a:endParaRPr lang="ru-RU" sz="1400"/>
          </a:p>
          <a:p>
            <a:pPr indent="446088"/>
            <a:r>
              <a:rPr lang="uk-UA" sz="1400"/>
              <a:t>1. Студент привчається до кропіткої праці для досягнення мети.</a:t>
            </a:r>
            <a:endParaRPr lang="ru-RU" sz="1400"/>
          </a:p>
          <a:p>
            <a:pPr indent="446088"/>
            <a:r>
              <a:rPr lang="uk-UA" sz="1400"/>
              <a:t>2. Може приймати нестандартні рішення у відповідних ситуаціях.</a:t>
            </a:r>
            <a:endParaRPr lang="ru-RU" sz="1400"/>
          </a:p>
          <a:p>
            <a:pPr indent="446088"/>
            <a:r>
              <a:rPr lang="uk-UA" sz="1400"/>
              <a:t>3. Розвиває просторове мислення, вміння створювати просторові фігури за даними задачі.</a:t>
            </a:r>
            <a:endParaRPr lang="ru-RU" sz="1400"/>
          </a:p>
          <a:p>
            <a:pPr indent="446088"/>
            <a:r>
              <a:rPr lang="uk-UA" sz="1400"/>
              <a:t>4. Знаходити нові інформаційні дані за темами, обробляти дані та узагальнювати матеріали.</a:t>
            </a:r>
          </a:p>
        </p:txBody>
      </p:sp>
      <p:sp>
        <p:nvSpPr>
          <p:cNvPr id="15365" name="Rectangle 9"/>
          <p:cNvSpPr>
            <a:spLocks noChangeArrowheads="1"/>
          </p:cNvSpPr>
          <p:nvPr/>
        </p:nvSpPr>
        <p:spPr bwMode="auto">
          <a:xfrm>
            <a:off x="539750" y="3332163"/>
            <a:ext cx="7993063" cy="25574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2151063" algn="l"/>
              </a:tabLst>
            </a:pPr>
            <a:r>
              <a:rPr lang="uk-UA" sz="2000" b="1"/>
              <a:t>3. Структура клубу</a:t>
            </a:r>
          </a:p>
          <a:p>
            <a:pPr algn="ctr">
              <a:buFontTx/>
              <a:buChar char="•"/>
              <a:tabLst>
                <a:tab pos="2151063" algn="l"/>
              </a:tabLst>
            </a:pPr>
            <a:r>
              <a:rPr lang="uk-UA" sz="2400" b="1" i="1">
                <a:solidFill>
                  <a:srgbClr val="A50021"/>
                </a:solidFill>
              </a:rPr>
              <a:t>Аналітично-наукова група</a:t>
            </a:r>
            <a:r>
              <a:rPr lang="uk-UA" sz="2400" i="1">
                <a:solidFill>
                  <a:srgbClr val="A50021"/>
                </a:solidFill>
              </a:rPr>
              <a:t> – </a:t>
            </a:r>
            <a:r>
              <a:rPr lang="uk-UA" sz="2200" i="1">
                <a:solidFill>
                  <a:srgbClr val="A50021"/>
                </a:solidFill>
              </a:rPr>
              <a:t>Рослякова С.В., Кузякіна О.В.</a:t>
            </a:r>
            <a:endParaRPr lang="ru-RU" sz="2200" i="1">
              <a:solidFill>
                <a:srgbClr val="A50021"/>
              </a:solidFill>
            </a:endParaRPr>
          </a:p>
          <a:p>
            <a:pPr algn="just" eaLnBrk="0" hangingPunct="0">
              <a:buFontTx/>
              <a:buChar char="•"/>
              <a:tabLst>
                <a:tab pos="2151063" algn="l"/>
              </a:tabLst>
            </a:pPr>
            <a:r>
              <a:rPr lang="uk-UA" sz="2400" b="1" i="1">
                <a:solidFill>
                  <a:srgbClr val="A50021"/>
                </a:solidFill>
              </a:rPr>
              <a:t>Творча група по створенню наочних засобів з математики </a:t>
            </a:r>
            <a:r>
              <a:rPr lang="uk-UA" sz="2200" i="1">
                <a:solidFill>
                  <a:srgbClr val="A50021"/>
                </a:solidFill>
              </a:rPr>
              <a:t>(моделей, плакатів, тощо) – Вічна О.В., Сафонова Г.Ф.</a:t>
            </a:r>
          </a:p>
          <a:p>
            <a:pPr algn="just" eaLnBrk="0" hangingPunct="0">
              <a:buFontTx/>
              <a:buChar char="•"/>
              <a:tabLst>
                <a:tab pos="2151063" algn="l"/>
              </a:tabLst>
            </a:pPr>
            <a:r>
              <a:rPr lang="uk-UA" sz="2400" b="1" i="1">
                <a:solidFill>
                  <a:srgbClr val="A50021"/>
                </a:solidFill>
              </a:rPr>
              <a:t>Інформаційно-пошукова група</a:t>
            </a:r>
            <a:r>
              <a:rPr lang="uk-UA" sz="2400" i="1">
                <a:solidFill>
                  <a:srgbClr val="A50021"/>
                </a:solidFill>
              </a:rPr>
              <a:t> – Сімініченко О.П., Воронова Н.В.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3"/>
          <p:cNvSpPr>
            <a:spLocks noGrp="1"/>
          </p:cNvSpPr>
          <p:nvPr>
            <p:ph type="title" sz="quarter" idx="4294967295"/>
          </p:nvPr>
        </p:nvSpPr>
        <p:spPr>
          <a:xfrm>
            <a:off x="395288" y="260350"/>
            <a:ext cx="8229600" cy="654050"/>
          </a:xfrm>
        </p:spPr>
        <p:txBody>
          <a:bodyPr/>
          <a:lstStyle/>
          <a:p>
            <a:endParaRPr lang="ru-RU" sz="4000" smtClean="0"/>
          </a:p>
        </p:txBody>
      </p:sp>
      <p:pic>
        <p:nvPicPr>
          <p:cNvPr id="16386" name="Picture 14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/>
          <a:srcRect l="29819" t="22517" r="14221" b="27280"/>
          <a:stretch>
            <a:fillRect/>
          </a:stretch>
        </p:blipFill>
        <p:spPr>
          <a:xfrm>
            <a:off x="5940425" y="4897438"/>
            <a:ext cx="3203575" cy="1960562"/>
          </a:xfrm>
        </p:spPr>
      </p:pic>
      <p:pic>
        <p:nvPicPr>
          <p:cNvPr id="16387" name="Picture 18"/>
          <p:cNvPicPr>
            <a:picLocks noChangeAspect="1" noChangeArrowheads="1"/>
          </p:cNvPicPr>
          <p:nvPr/>
        </p:nvPicPr>
        <p:blipFill>
          <a:blip r:embed="rId3"/>
          <a:srcRect l="16267" t="13570" r="10497" b="18617"/>
          <a:stretch>
            <a:fillRect/>
          </a:stretch>
        </p:blipFill>
        <p:spPr bwMode="auto">
          <a:xfrm>
            <a:off x="3059113" y="0"/>
            <a:ext cx="302418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19" descr="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3213" y="2276475"/>
            <a:ext cx="316865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20" descr="viber image15"/>
          <p:cNvPicPr>
            <a:picLocks noChangeAspect="1" noChangeArrowheads="1"/>
          </p:cNvPicPr>
          <p:nvPr/>
        </p:nvPicPr>
        <p:blipFill>
          <a:blip r:embed="rId5"/>
          <a:srcRect b="17612"/>
          <a:stretch>
            <a:fillRect/>
          </a:stretch>
        </p:blipFill>
        <p:spPr bwMode="auto">
          <a:xfrm>
            <a:off x="6045200" y="0"/>
            <a:ext cx="309880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21" descr="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71775" y="4797425"/>
            <a:ext cx="3168650" cy="19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22"/>
          <p:cNvPicPr>
            <a:picLocks noChangeAspect="1" noChangeArrowheads="1"/>
          </p:cNvPicPr>
          <p:nvPr/>
        </p:nvPicPr>
        <p:blipFill>
          <a:blip r:embed="rId7"/>
          <a:srcRect l="24121" t="19896" r="9595" b="19749"/>
          <a:stretch>
            <a:fillRect/>
          </a:stretch>
        </p:blipFill>
        <p:spPr bwMode="auto">
          <a:xfrm>
            <a:off x="0" y="4679950"/>
            <a:ext cx="2990850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23" descr="DSC0123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3132138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3" name="Text Box 24"/>
          <p:cNvSpPr txBox="1">
            <a:spLocks noChangeArrowheads="1"/>
          </p:cNvSpPr>
          <p:nvPr/>
        </p:nvSpPr>
        <p:spPr bwMode="auto">
          <a:xfrm>
            <a:off x="107950" y="2349500"/>
            <a:ext cx="2663825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400" b="1"/>
              <a:t>Здоров</a:t>
            </a:r>
            <a:r>
              <a:rPr lang="en-US" sz="1400" b="1"/>
              <a:t>’</a:t>
            </a:r>
            <a:r>
              <a:rPr lang="uk-UA" sz="1400" b="1"/>
              <a:t>я хочеш міцне мати?</a:t>
            </a:r>
          </a:p>
          <a:p>
            <a:pPr>
              <a:spcBef>
                <a:spcPct val="50000"/>
              </a:spcBef>
            </a:pPr>
            <a:r>
              <a:rPr lang="uk-UA" sz="1400" b="1"/>
              <a:t>Бажаєш гарно міркувати?</a:t>
            </a:r>
          </a:p>
          <a:p>
            <a:pPr>
              <a:spcBef>
                <a:spcPct val="50000"/>
              </a:spcBef>
            </a:pPr>
            <a:r>
              <a:rPr lang="uk-UA" sz="1400" b="1"/>
              <a:t>Ти час даремно не втрачай</a:t>
            </a:r>
          </a:p>
          <a:p>
            <a:pPr>
              <a:spcBef>
                <a:spcPct val="50000"/>
              </a:spcBef>
            </a:pPr>
            <a:r>
              <a:rPr lang="uk-UA" sz="1400" b="1"/>
              <a:t>Шкідливій звичці скажи:</a:t>
            </a:r>
          </a:p>
          <a:p>
            <a:pPr algn="r"/>
            <a:r>
              <a:rPr lang="uk-UA" sz="1400" b="1"/>
              <a:t>               “Бувай!”</a:t>
            </a:r>
          </a:p>
          <a:p>
            <a:pPr algn="r"/>
            <a:endParaRPr lang="uk-UA" sz="1400" b="1"/>
          </a:p>
          <a:p>
            <a:r>
              <a:rPr lang="uk-UA" sz="1400" b="1"/>
              <a:t>До клубу краще завітай;</a:t>
            </a:r>
          </a:p>
          <a:p>
            <a:endParaRPr lang="uk-UA" sz="1400" b="1"/>
          </a:p>
          <a:p>
            <a:r>
              <a:rPr lang="uk-UA" sz="1400" b="1"/>
              <a:t>Доводь, обчислюй, заміняй.</a:t>
            </a:r>
          </a:p>
          <a:p>
            <a:pPr>
              <a:spcBef>
                <a:spcPct val="50000"/>
              </a:spcBef>
            </a:pPr>
            <a:endParaRPr lang="ru-RU" sz="1400" b="1"/>
          </a:p>
        </p:txBody>
      </p:sp>
      <p:sp>
        <p:nvSpPr>
          <p:cNvPr id="16394" name="Text Box 25"/>
          <p:cNvSpPr txBox="1">
            <a:spLocks noChangeArrowheads="1"/>
          </p:cNvSpPr>
          <p:nvPr/>
        </p:nvSpPr>
        <p:spPr bwMode="auto">
          <a:xfrm>
            <a:off x="6084888" y="2852738"/>
            <a:ext cx="3059112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400" b="1"/>
              <a:t>Як математику ти будеш знати,</a:t>
            </a:r>
          </a:p>
          <a:p>
            <a:pPr>
              <a:spcBef>
                <a:spcPct val="50000"/>
              </a:spcBef>
            </a:pPr>
            <a:r>
              <a:rPr lang="uk-UA" sz="1400" b="1"/>
              <a:t>Відкриється нова дорога.</a:t>
            </a:r>
          </a:p>
          <a:p>
            <a:pPr>
              <a:spcBef>
                <a:spcPct val="50000"/>
              </a:spcBef>
            </a:pPr>
            <a:r>
              <a:rPr lang="uk-UA" sz="1400" b="1"/>
              <a:t>Навчишся гарно міркувати – </a:t>
            </a:r>
          </a:p>
          <a:p>
            <a:pPr>
              <a:spcBef>
                <a:spcPct val="50000"/>
              </a:spcBef>
            </a:pPr>
            <a:r>
              <a:rPr lang="uk-UA" sz="1400" b="1"/>
              <a:t>Тебе чекає перемога!</a:t>
            </a:r>
            <a:endParaRPr lang="ru-RU" sz="1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7410" name="Text Box 24"/>
          <p:cNvSpPr txBox="1">
            <a:spLocks noChangeArrowheads="1"/>
          </p:cNvSpPr>
          <p:nvPr/>
        </p:nvSpPr>
        <p:spPr bwMode="auto">
          <a:xfrm>
            <a:off x="2843213" y="0"/>
            <a:ext cx="36004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 b="1">
                <a:solidFill>
                  <a:srgbClr val="523CD6"/>
                </a:solidFill>
              </a:rPr>
              <a:t>Наші досягнення:</a:t>
            </a:r>
            <a:endParaRPr lang="ru-RU" sz="3200" b="1">
              <a:solidFill>
                <a:srgbClr val="523CD6"/>
              </a:solidFill>
            </a:endParaRPr>
          </a:p>
        </p:txBody>
      </p:sp>
      <p:pic>
        <p:nvPicPr>
          <p:cNvPr id="17411" name="Picture 25" descr="DSC01753"/>
          <p:cNvPicPr>
            <a:picLocks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620713"/>
            <a:ext cx="3440113" cy="2579687"/>
          </a:xfrm>
        </p:spPr>
      </p:pic>
      <p:pic>
        <p:nvPicPr>
          <p:cNvPr id="17412" name="Picture 26" descr="олімпіада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659563" y="1484313"/>
            <a:ext cx="1762125" cy="3168650"/>
          </a:xfrm>
        </p:spPr>
      </p:pic>
      <p:pic>
        <p:nvPicPr>
          <p:cNvPr id="17413" name="Picture 27" descr="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4005263"/>
            <a:ext cx="3368675" cy="245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28" descr="IMG-9368f43351aa14f7d8a4a7f18e6f93f8-V"/>
          <p:cNvPicPr>
            <a:picLocks noChangeAspect="1" noChangeArrowheads="1"/>
          </p:cNvPicPr>
          <p:nvPr>
            <p:ph sz="half" idx="3"/>
          </p:nvPr>
        </p:nvPicPr>
        <p:blipFill>
          <a:blip r:embed="rId5"/>
          <a:srcRect t="16258"/>
          <a:stretch>
            <a:fillRect/>
          </a:stretch>
        </p:blipFill>
        <p:spPr>
          <a:xfrm>
            <a:off x="4211638" y="620713"/>
            <a:ext cx="2408237" cy="3584575"/>
          </a:xfrm>
        </p:spPr>
      </p:pic>
      <p:sp>
        <p:nvSpPr>
          <p:cNvPr id="17415" name="Text Box 29"/>
          <p:cNvSpPr txBox="1">
            <a:spLocks noChangeArrowheads="1"/>
          </p:cNvSpPr>
          <p:nvPr/>
        </p:nvSpPr>
        <p:spPr bwMode="auto">
          <a:xfrm>
            <a:off x="755650" y="3213100"/>
            <a:ext cx="3384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/>
              <a:t>Призер ІІ туру Всеукраїнської олімпіади з математики</a:t>
            </a:r>
            <a:endParaRPr lang="ru-RU"/>
          </a:p>
        </p:txBody>
      </p:sp>
      <p:sp>
        <p:nvSpPr>
          <p:cNvPr id="17416" name="Text Box 30"/>
          <p:cNvSpPr txBox="1">
            <a:spLocks noChangeArrowheads="1"/>
          </p:cNvSpPr>
          <p:nvPr/>
        </p:nvSpPr>
        <p:spPr bwMode="auto">
          <a:xfrm>
            <a:off x="4284663" y="4292600"/>
            <a:ext cx="216058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/>
              <a:t>Нагородження за підготовку призера у МАН</a:t>
            </a:r>
            <a:endParaRPr lang="ru-RU"/>
          </a:p>
        </p:txBody>
      </p:sp>
      <p:sp>
        <p:nvSpPr>
          <p:cNvPr id="17417" name="Text Box 32"/>
          <p:cNvSpPr txBox="1">
            <a:spLocks noChangeArrowheads="1"/>
          </p:cNvSpPr>
          <p:nvPr/>
        </p:nvSpPr>
        <p:spPr bwMode="auto">
          <a:xfrm>
            <a:off x="6084888" y="4724400"/>
            <a:ext cx="291623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/>
              <a:t>Призер ІІ туру Всеукраїнської олімпіади з математики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8_math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tf01908703_win32</Template>
  <TotalTime>118</TotalTime>
  <Words>196</Words>
  <Application>Microsoft Office PowerPoint</Application>
  <PresentationFormat>Экран (4:3)</PresentationFormat>
  <Paragraphs>34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4</vt:i4>
      </vt:variant>
    </vt:vector>
  </HeadingPairs>
  <TitlesOfParts>
    <vt:vector size="10" baseType="lpstr">
      <vt:lpstr>Times New Roman</vt:lpstr>
      <vt:lpstr>Arial</vt:lpstr>
      <vt:lpstr>Calibri</vt:lpstr>
      <vt:lpstr>Monotype Corsiva</vt:lpstr>
      <vt:lpstr>8_math</vt:lpstr>
      <vt:lpstr>8_math</vt:lpstr>
      <vt:lpstr>Слайд 1</vt:lpstr>
      <vt:lpstr>Слайд 2</vt:lpstr>
      <vt:lpstr>Слайд 3</vt:lpstr>
      <vt:lpstr>Слайд 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>Шаблон оформления</dc:subject>
  <dc:creator>user</dc:creator>
  <cp:keywords>Шаблон оформления</cp:keywords>
  <dc:description>Шаблон оформления
Корпорация Майкрософт</dc:description>
  <cp:lastModifiedBy>KucenkoAI</cp:lastModifiedBy>
  <cp:revision>8</cp:revision>
  <dcterms:created xsi:type="dcterms:W3CDTF">2021-02-17T12:29:58Z</dcterms:created>
  <dcterms:modified xsi:type="dcterms:W3CDTF">2021-02-21T06:23:59Z</dcterms:modified>
  <cp:category>Шаблон оформления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0x010100BB2780C3CC07BD4BAA623FF9571645580400D1570604EA743043A2641365C0E91715</vt:lpwstr>
  </property>
  <property fmtid="{D5CDD505-2E9C-101B-9397-08002B2CF9AE}" pid="3" name="ApprovalStatus">
    <vt:lpwstr>InProgress</vt:lpwstr>
  </property>
  <property fmtid="{D5CDD505-2E9C-101B-9397-08002B2CF9AE}" pid="4" name="EditorialTags">
    <vt:lpwstr/>
  </property>
  <property fmtid="{D5CDD505-2E9C-101B-9397-08002B2CF9AE}" pid="5" name="MarketSpecific">
    <vt:lpwstr>1</vt:lpwstr>
  </property>
  <property fmtid="{D5CDD505-2E9C-101B-9397-08002B2CF9AE}" pid="6" name="TPLaunchHelpLinkType">
    <vt:lpwstr>Template</vt:lpwstr>
  </property>
  <property fmtid="{D5CDD505-2E9C-101B-9397-08002B2CF9AE}" pid="7" name="TPNamespace">
    <vt:lpwstr/>
  </property>
  <property fmtid="{D5CDD505-2E9C-101B-9397-08002B2CF9AE}" pid="8" name="TemplateTemplateType">
    <vt:lpwstr>PowerPoint 12 Default</vt:lpwstr>
  </property>
  <property fmtid="{D5CDD505-2E9C-101B-9397-08002B2CF9AE}" pid="9" name="UANotes">
    <vt:lpwstr/>
  </property>
  <property fmtid="{D5CDD505-2E9C-101B-9397-08002B2CF9AE}" pid="10" name="VoteCount">
    <vt:lpwstr/>
  </property>
  <property fmtid="{D5CDD505-2E9C-101B-9397-08002B2CF9AE}" pid="11" name="HandoffToMSDN">
    <vt:lpwstr/>
  </property>
  <property fmtid="{D5CDD505-2E9C-101B-9397-08002B2CF9AE}" pid="12" name="OriginAsset">
    <vt:lpwstr/>
  </property>
  <property fmtid="{D5CDD505-2E9C-101B-9397-08002B2CF9AE}" pid="13" name="PublishTargets">
    <vt:lpwstr>OfficeOnline</vt:lpwstr>
  </property>
  <property fmtid="{D5CDD505-2E9C-101B-9397-08002B2CF9AE}" pid="14" name="AssetType">
    <vt:lpwstr>TP</vt:lpwstr>
  </property>
  <property fmtid="{D5CDD505-2E9C-101B-9397-08002B2CF9AE}" pid="15" name="IntlLangReview">
    <vt:lpwstr/>
  </property>
  <property fmtid="{D5CDD505-2E9C-101B-9397-08002B2CF9AE}" pid="16" name="NumericId">
    <vt:lpwstr/>
  </property>
  <property fmtid="{D5CDD505-2E9C-101B-9397-08002B2CF9AE}" pid="17" name="OOCacheId">
    <vt:lpwstr/>
  </property>
  <property fmtid="{D5CDD505-2E9C-101B-9397-08002B2CF9AE}" pid="18" name="ClipArtFilename">
    <vt:lpwstr/>
  </property>
  <property fmtid="{D5CDD505-2E9C-101B-9397-08002B2CF9AE}" pid="19" name="OpenTemplate">
    <vt:lpwstr>1</vt:lpwstr>
  </property>
  <property fmtid="{D5CDD505-2E9C-101B-9397-08002B2CF9AE}" pid="20" name="TPExecutable">
    <vt:lpwstr/>
  </property>
  <property fmtid="{D5CDD505-2E9C-101B-9397-08002B2CF9AE}" pid="21" name="LastHandOff">
    <vt:lpwstr/>
  </property>
  <property fmtid="{D5CDD505-2E9C-101B-9397-08002B2CF9AE}" pid="22" name="TPLaunchHelpLink">
    <vt:lpwstr/>
  </property>
  <property fmtid="{D5CDD505-2E9C-101B-9397-08002B2CF9AE}" pid="23" name="Providers">
    <vt:lpwstr/>
  </property>
  <property fmtid="{D5CDD505-2E9C-101B-9397-08002B2CF9AE}" pid="24" name="TPAppVersion">
    <vt:lpwstr/>
  </property>
  <property fmtid="{D5CDD505-2E9C-101B-9397-08002B2CF9AE}" pid="25" name="IsSearchable">
    <vt:lpwstr>1</vt:lpwstr>
  </property>
  <property fmtid="{D5CDD505-2E9C-101B-9397-08002B2CF9AE}" pid="26" name="EditorialStatus">
    <vt:lpwstr>Complete</vt:lpwstr>
  </property>
  <property fmtid="{D5CDD505-2E9C-101B-9397-08002B2CF9AE}" pid="27" name="UALocComments">
    <vt:lpwstr/>
  </property>
  <property fmtid="{D5CDD505-2E9C-101B-9397-08002B2CF9AE}" pid="28" name="CSXHash">
    <vt:lpwstr/>
  </property>
  <property fmtid="{D5CDD505-2E9C-101B-9397-08002B2CF9AE}" pid="29" name="DirectSourceMarket">
    <vt:lpwstr/>
  </property>
  <property fmtid="{D5CDD505-2E9C-101B-9397-08002B2CF9AE}" pid="30" name="DSATActionTaken">
    <vt:lpwstr/>
  </property>
  <property fmtid="{D5CDD505-2E9C-101B-9397-08002B2CF9AE}" pid="31" name="PolicheckWords">
    <vt:lpwstr/>
  </property>
  <property fmtid="{D5CDD505-2E9C-101B-9397-08002B2CF9AE}" pid="32" name="BugNumber">
    <vt:lpwstr/>
  </property>
  <property fmtid="{D5CDD505-2E9C-101B-9397-08002B2CF9AE}" pid="33" name="Downloads">
    <vt:lpwstr>0</vt:lpwstr>
  </property>
  <property fmtid="{D5CDD505-2E9C-101B-9397-08002B2CF9AE}" pid="34" name="ThumbnailAssetId">
    <vt:lpwstr/>
  </property>
  <property fmtid="{D5CDD505-2E9C-101B-9397-08002B2CF9AE}" pid="35" name="TrustLevel">
    <vt:lpwstr>1 Microsoft Managed Content</vt:lpwstr>
  </property>
  <property fmtid="{D5CDD505-2E9C-101B-9397-08002B2CF9AE}" pid="36" name="UALocRecommendation">
    <vt:lpwstr>Localize</vt:lpwstr>
  </property>
  <property fmtid="{D5CDD505-2E9C-101B-9397-08002B2CF9AE}" pid="37" name="TPApplication">
    <vt:lpwstr/>
  </property>
  <property fmtid="{D5CDD505-2E9C-101B-9397-08002B2CF9AE}" pid="38" name="AssetId">
    <vt:lpwstr>TP101908666</vt:lpwstr>
  </property>
  <property fmtid="{D5CDD505-2E9C-101B-9397-08002B2CF9AE}" pid="39" name="APEditor">
    <vt:lpwstr/>
  </property>
  <property fmtid="{D5CDD505-2E9C-101B-9397-08002B2CF9AE}" pid="40" name="PrimaryImageGen">
    <vt:lpwstr>1</vt:lpwstr>
  </property>
  <property fmtid="{D5CDD505-2E9C-101B-9397-08002B2CF9AE}" pid="41" name="TPInstallLocation">
    <vt:lpwstr/>
  </property>
  <property fmtid="{D5CDD505-2E9C-101B-9397-08002B2CF9AE}" pid="42" name="Manager">
    <vt:lpwstr/>
  </property>
  <property fmtid="{D5CDD505-2E9C-101B-9397-08002B2CF9AE}" pid="43" name="ParentAssetId">
    <vt:lpwstr/>
  </property>
  <property fmtid="{D5CDD505-2E9C-101B-9397-08002B2CF9AE}" pid="44" name="SubmitterId">
    <vt:lpwstr/>
  </property>
  <property fmtid="{D5CDD505-2E9C-101B-9397-08002B2CF9AE}" pid="45" name="TemplateStatus">
    <vt:lpwstr>Complete</vt:lpwstr>
  </property>
  <property fmtid="{D5CDD505-2E9C-101B-9397-08002B2CF9AE}" pid="46" name="APAuthor">
    <vt:lpwstr>39;#FAREAST\v-thjoth</vt:lpwstr>
  </property>
  <property fmtid="{D5CDD505-2E9C-101B-9397-08002B2CF9AE}" pid="47" name="TPCommandLine">
    <vt:lpwstr/>
  </property>
  <property fmtid="{D5CDD505-2E9C-101B-9397-08002B2CF9AE}" pid="48" name="APDescription">
    <vt:lpwstr/>
  </property>
  <property fmtid="{D5CDD505-2E9C-101B-9397-08002B2CF9AE}" pid="49" name="UAProjectedTotalWords">
    <vt:lpwstr/>
  </property>
  <property fmtid="{D5CDD505-2E9C-101B-9397-08002B2CF9AE}" pid="50" name="Provider">
    <vt:lpwstr/>
  </property>
  <property fmtid="{D5CDD505-2E9C-101B-9397-08002B2CF9AE}" pid="51" name="ApprovalLog">
    <vt:lpwstr/>
  </property>
  <property fmtid="{D5CDD505-2E9C-101B-9397-08002B2CF9AE}" pid="52" name="Component">
    <vt:lpwstr/>
  </property>
  <property fmtid="{D5CDD505-2E9C-101B-9397-08002B2CF9AE}" pid="53" name="LastPublishResultLookup">
    <vt:lpwstr/>
  </property>
  <property fmtid="{D5CDD505-2E9C-101B-9397-08002B2CF9AE}" pid="54" name="BusinessGroup">
    <vt:lpwstr/>
  </property>
  <property fmtid="{D5CDD505-2E9C-101B-9397-08002B2CF9AE}" pid="55" name="PublishStatusLookup">
    <vt:lpwstr>267179;#;#407249;#</vt:lpwstr>
  </property>
  <property fmtid="{D5CDD505-2E9C-101B-9397-08002B2CF9AE}" pid="56" name="SourceTitle">
    <vt:lpwstr/>
  </property>
  <property fmtid="{D5CDD505-2E9C-101B-9397-08002B2CF9AE}" pid="57" name="AcquiredFrom">
    <vt:lpwstr>Internal MS</vt:lpwstr>
  </property>
  <property fmtid="{D5CDD505-2E9C-101B-9397-08002B2CF9AE}" pid="58" name="CSXSubmissionMarket">
    <vt:lpwstr/>
  </property>
  <property fmtid="{D5CDD505-2E9C-101B-9397-08002B2CF9AE}" pid="59" name="Markets">
    <vt:lpwstr/>
  </property>
  <property fmtid="{D5CDD505-2E9C-101B-9397-08002B2CF9AE}" pid="60" name="OriginalSourceMarket">
    <vt:lpwstr/>
  </property>
  <property fmtid="{D5CDD505-2E9C-101B-9397-08002B2CF9AE}" pid="61" name="ArtSampleDocs">
    <vt:lpwstr/>
  </property>
  <property fmtid="{D5CDD505-2E9C-101B-9397-08002B2CF9AE}" pid="62" name="ShowIn">
    <vt:lpwstr>Show everywhere</vt:lpwstr>
  </property>
  <property fmtid="{D5CDD505-2E9C-101B-9397-08002B2CF9AE}" pid="63" name="TPClientViewer">
    <vt:lpwstr/>
  </property>
  <property fmtid="{D5CDD505-2E9C-101B-9397-08002B2CF9AE}" pid="64" name="IntlLangReviewDate">
    <vt:lpwstr/>
  </property>
  <property fmtid="{D5CDD505-2E9C-101B-9397-08002B2CF9AE}" pid="65" name="TPFriendlyName">
    <vt:lpwstr/>
  </property>
  <property fmtid="{D5CDD505-2E9C-101B-9397-08002B2CF9AE}" pid="66" name="AverageRating">
    <vt:lpwstr/>
  </property>
  <property fmtid="{D5CDD505-2E9C-101B-9397-08002B2CF9AE}" pid="67" name="AssetStart">
    <vt:lpwstr>2010-06-18T12:05:00Z</vt:lpwstr>
  </property>
  <property fmtid="{D5CDD505-2E9C-101B-9397-08002B2CF9AE}" pid="68" name="TPComponent">
    <vt:lpwstr/>
  </property>
  <property fmtid="{D5CDD505-2E9C-101B-9397-08002B2CF9AE}" pid="69" name="CrawlForDependencies">
    <vt:lpwstr>0</vt:lpwstr>
  </property>
  <property fmtid="{D5CDD505-2E9C-101B-9397-08002B2CF9AE}" pid="70" name="FriendlyTitle">
    <vt:lpwstr/>
  </property>
  <property fmtid="{D5CDD505-2E9C-101B-9397-08002B2CF9AE}" pid="71" name="LastModifiedDateTime">
    <vt:lpwstr/>
  </property>
  <property fmtid="{D5CDD505-2E9C-101B-9397-08002B2CF9AE}" pid="72" name="LegacyData">
    <vt:lpwstr/>
  </property>
  <property fmtid="{D5CDD505-2E9C-101B-9397-08002B2CF9AE}" pid="73" name="Milestone">
    <vt:lpwstr/>
  </property>
  <property fmtid="{D5CDD505-2E9C-101B-9397-08002B2CF9AE}" pid="74" name="TimesCloned">
    <vt:lpwstr/>
  </property>
  <property fmtid="{D5CDD505-2E9C-101B-9397-08002B2CF9AE}" pid="75" name="ContentItem">
    <vt:lpwstr/>
  </property>
  <property fmtid="{D5CDD505-2E9C-101B-9397-08002B2CF9AE}" pid="76" name="IsDeleted">
    <vt:lpwstr>0</vt:lpwstr>
  </property>
  <property fmtid="{D5CDD505-2E9C-101B-9397-08002B2CF9AE}" pid="77" name="UACurrentWords">
    <vt:lpwstr/>
  </property>
  <property fmtid="{D5CDD505-2E9C-101B-9397-08002B2CF9AE}" pid="78" name="AssetExpire">
    <vt:lpwstr>2100-01-01T10:00:00Z</vt:lpwstr>
  </property>
  <property fmtid="{D5CDD505-2E9C-101B-9397-08002B2CF9AE}" pid="79" name="Description0">
    <vt:lpwstr/>
  </property>
  <property fmtid="{D5CDD505-2E9C-101B-9397-08002B2CF9AE}" pid="80" name="MachineTranslated">
    <vt:lpwstr>0</vt:lpwstr>
  </property>
  <property fmtid="{D5CDD505-2E9C-101B-9397-08002B2CF9AE}" pid="81" name="OutputCachingOn">
    <vt:lpwstr>1</vt:lpwstr>
  </property>
  <property fmtid="{D5CDD505-2E9C-101B-9397-08002B2CF9AE}" pid="82" name="PlannedPubDate">
    <vt:lpwstr/>
  </property>
  <property fmtid="{D5CDD505-2E9C-101B-9397-08002B2CF9AE}" pid="83" name="CSXUpdate">
    <vt:lpwstr>0</vt:lpwstr>
  </property>
  <property fmtid="{D5CDD505-2E9C-101B-9397-08002B2CF9AE}" pid="84" name="IntlLangReviewer">
    <vt:lpwstr/>
  </property>
  <property fmtid="{D5CDD505-2E9C-101B-9397-08002B2CF9AE}" pid="85" name="IntlLocPriority">
    <vt:lpwstr/>
  </property>
  <property fmtid="{D5CDD505-2E9C-101B-9397-08002B2CF9AE}" pid="86" name="CSXSubmissionDate">
    <vt:lpwstr/>
  </property>
  <property fmtid="{D5CDD505-2E9C-101B-9397-08002B2CF9AE}" pid="87" name="BlockPublish">
    <vt:lpwstr/>
  </property>
  <property fmtid="{D5CDD505-2E9C-101B-9397-08002B2CF9AE}" pid="88" name="InternalTagsTaxHTField0">
    <vt:lpwstr/>
  </property>
  <property fmtid="{D5CDD505-2E9C-101B-9397-08002B2CF9AE}" pid="89" name="LocComments">
    <vt:lpwstr/>
  </property>
  <property fmtid="{D5CDD505-2E9C-101B-9397-08002B2CF9AE}" pid="90" name="OriginalRelease">
    <vt:lpwstr>14</vt:lpwstr>
  </property>
  <property fmtid="{D5CDD505-2E9C-101B-9397-08002B2CF9AE}" pid="91" name="LocLastLocAttemptVersionLookup">
    <vt:lpwstr>184656</vt:lpwstr>
  </property>
  <property fmtid="{D5CDD505-2E9C-101B-9397-08002B2CF9AE}" pid="92" name="CampaignTagsTaxHTField0">
    <vt:lpwstr/>
  </property>
  <property fmtid="{D5CDD505-2E9C-101B-9397-08002B2CF9AE}" pid="93" name="TaxCatchAll">
    <vt:lpwstr/>
  </property>
  <property fmtid="{D5CDD505-2E9C-101B-9397-08002B2CF9AE}" pid="94" name="LocRecommendedHandoff">
    <vt:lpwstr/>
  </property>
  <property fmtid="{D5CDD505-2E9C-101B-9397-08002B2CF9AE}" pid="95" name="LocalizationTagsTaxHTField0">
    <vt:lpwstr/>
  </property>
  <property fmtid="{D5CDD505-2E9C-101B-9397-08002B2CF9AE}" pid="96" name="RecommendationsModifier">
    <vt:lpwstr/>
  </property>
  <property fmtid="{D5CDD505-2E9C-101B-9397-08002B2CF9AE}" pid="97" name="LocManualTestRequired">
    <vt:lpwstr>0</vt:lpwstr>
  </property>
  <property fmtid="{D5CDD505-2E9C-101B-9397-08002B2CF9AE}" pid="98" name="ScenarioTagsTaxHTField0">
    <vt:lpwstr/>
  </property>
  <property fmtid="{D5CDD505-2E9C-101B-9397-08002B2CF9AE}" pid="99" name="FeatureTagsTaxHTField0">
    <vt:lpwstr/>
  </property>
  <property fmtid="{D5CDD505-2E9C-101B-9397-08002B2CF9AE}" pid="100" name="LocMarketGroupTiers2">
    <vt:lpwstr/>
  </property>
</Properties>
</file>