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56" r:id="rId2"/>
    <p:sldId id="257" r:id="rId3"/>
    <p:sldId id="260" r:id="rId4"/>
    <p:sldId id="263" r:id="rId5"/>
    <p:sldId id="262" r:id="rId6"/>
    <p:sldId id="268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D9A2-AD8E-468C-8E2D-A6452020CAD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1870C-D105-4A14-843D-DA4E580E9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D9A2-AD8E-468C-8E2D-A6452020CAD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1870C-D105-4A14-843D-DA4E580E9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D9A2-AD8E-468C-8E2D-A6452020CAD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1870C-D105-4A14-843D-DA4E580E9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D9A2-AD8E-468C-8E2D-A6452020CAD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1870C-D105-4A14-843D-DA4E580E9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D9A2-AD8E-468C-8E2D-A6452020CAD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1870C-D105-4A14-843D-DA4E580E9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D9A2-AD8E-468C-8E2D-A6452020CAD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1870C-D105-4A14-843D-DA4E580E9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D9A2-AD8E-468C-8E2D-A6452020CAD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1870C-D105-4A14-843D-DA4E580E9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D9A2-AD8E-468C-8E2D-A6452020CAD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1870C-D105-4A14-843D-DA4E580E9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D9A2-AD8E-468C-8E2D-A6452020CAD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1870C-D105-4A14-843D-DA4E580E9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D9A2-AD8E-468C-8E2D-A6452020CAD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1870C-D105-4A14-843D-DA4E580E9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D9A2-AD8E-468C-8E2D-A6452020CAD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1870C-D105-4A14-843D-DA4E580E9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0D9A2-AD8E-468C-8E2D-A6452020CAD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1870C-D105-4A14-843D-DA4E580E9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188640"/>
            <a:ext cx="6400800" cy="1752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7200" b="1" dirty="0" smtClean="0"/>
              <a:t>ГРУПА 6</a:t>
            </a:r>
            <a:endParaRPr lang="ru-RU" sz="7200" b="1" dirty="0"/>
          </a:p>
        </p:txBody>
      </p:sp>
      <p:sp>
        <p:nvSpPr>
          <p:cNvPr id="1026" name="AutoShape 2" descr="Вивчення програмового матеріалу укрупненими частинами - Методика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Вивчення програмового матеріалу укрупненими частинами - Методика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2564904"/>
            <a:ext cx="8023158" cy="313932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Вживання</a:t>
            </a:r>
            <a:r>
              <a:rPr lang="ru-RU" sz="6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sz="66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м</a:t>
            </a:r>
            <a:r>
              <a:rPr lang="ru-RU" sz="66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/>
                <a:cs typeface="Times New Roman"/>
              </a:rPr>
              <a:t>’якого</a:t>
            </a:r>
            <a:r>
              <a:rPr lang="ru-RU" sz="6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/>
                <a:cs typeface="Times New Roman"/>
              </a:rPr>
              <a:t> </a:t>
            </a:r>
          </a:p>
          <a:p>
            <a:pPr algn="ctr"/>
            <a:r>
              <a:rPr lang="ru-RU" sz="6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/>
                <a:cs typeface="Times New Roman"/>
              </a:rPr>
              <a:t>знака, </a:t>
            </a:r>
          </a:p>
          <a:p>
            <a:pPr algn="ctr"/>
            <a:r>
              <a:rPr lang="ru-RU" sz="6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/>
                <a:cs typeface="Times New Roman"/>
              </a:rPr>
              <a:t>апострофа</a:t>
            </a:r>
            <a:endParaRPr lang="ru-RU" sz="6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23528" y="105743"/>
            <a:ext cx="8532440" cy="612475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М’який знак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знак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м’якшення) ь — єдина буква в українському алфавіті, яка самостійно не позначає звука, а лише передає м’якість попереднього приголосного.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S Sans Serif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М'який знак ставиться 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лише після букв д, т, з, с, ц, л, н,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якщо ці приголосні вимовляються м'яко: кінець, поршень, коли-небудь, ткацький, близько, просьба, бадьорий, тіньовий, спрацьований.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S Sans Serif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Зокрема м'який знак пишеться: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S Sans Serif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 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суфіксах </a:t>
            </a:r>
            <a:r>
              <a:rPr kumimoji="0" lang="uk-UA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-ськ-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-цьк-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-зьк-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поліський, волинський, військо, людськість, по-товариському, по-українському, зайчисько, Луцьк, Донецьк, донецький, криворізький;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S Sans Serif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б)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суфіксах </a:t>
            </a:r>
            <a:r>
              <a:rPr kumimoji="0" lang="uk-UA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-еньк-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-оньк-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-іньк-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рученьки, гарненький, голівонька, свіжісінький;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S Sans Serif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в) м'який знак 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пишеться  після н перед ж, ч, ш, щ та суфіксами </a:t>
            </a:r>
            <a:r>
              <a:rPr kumimoji="0" lang="uk-UA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-ськ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uk-UA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ий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), </a:t>
            </a:r>
            <a:r>
              <a:rPr kumimoji="0" lang="uk-UA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-ств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(о)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кінчик, тонший, банщик, інженер, громадянський, громадянство, селянство;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S Sans Serif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г) 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після р м'який знак пишеться тільки перед о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трьох, чотирьом, забрьоханий; а також 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слові Горький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(прізвище російського письменника Максима Горького);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S Sans Serif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д) після інших букв та після р в інших випадках м'який знак не ставиться: голуб, кров, верф, ніч, подорож, тепер, обличчя — облич, десятиріччя — десятиріч, буря — бур, зоря — зір, тюрма, Харків.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S Sans Serif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е)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м'який знак не ставиться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перед м'якими, пом'якшеними й шиплячими приголосними: цвях, кузня, дзвякнути, кінський (хоч кінь),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прип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'ятський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(хоч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Прип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'ять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),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бершадський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(хоч Бершадь), уманський, Уманщина (хоч Умань), промінчик (хоч промінь), безбатченко (хоч батько), Федченко (хоч Федько), Зінченко (хоч Зінько), менший, тонший;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S Sans Serif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ж)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після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 в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іменникових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суфіксах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алн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(о), -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илн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(о)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держално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(рос. держак)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ціпилно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(рос. рукоятка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цепа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S Sans Serif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з) 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між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подовженими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м'якими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приголосними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життя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каміння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ллється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буття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знаряддя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S Sans Serif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Перед м'якими, пом'якшеними й шиплячими приголосними м'який знак вживається лише в таких випадках: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S Sans Serif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 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позначення м'якого </a:t>
            </a:r>
            <a:r>
              <a:rPr kumimoji="0" lang="uk-UA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л'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їдальня, сільський, пальці, біль­ший,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Гальченко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Михальчук;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S Sans Serif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б) буквосполучення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uk-UA" sz="1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-льц-</a:t>
            </a:r>
            <a:r>
              <a:rPr kumimoji="0" lang="uk-UA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sz="1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-ньц-</a:t>
            </a:r>
            <a:r>
              <a:rPr kumimoji="0" lang="uk-UA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sz="1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-ньч-</a:t>
            </a:r>
            <a:r>
              <a:rPr kumimoji="0" lang="uk-UA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sz="1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-сьц-</a:t>
            </a:r>
            <a:r>
              <a:rPr kumimoji="0" lang="uk-UA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uk-UA" sz="1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-сьч-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пишуться з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мяким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знаком, якщо походять від сполук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uk-UA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-льк-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-ньк-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-ськ-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(люлька — люльці,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донька—доньчин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); буквосполучення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uk-UA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лц-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-лч-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-нч-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-сц-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-сч-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пишуться без м’якого знака, якщо утворені від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uk-UA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лк-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-нк-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-ск-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(голка — голці, галка —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галчин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S Sans Serif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в) 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дієсловах на </a:t>
            </a:r>
            <a:r>
              <a:rPr kumimoji="0" lang="uk-UA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-ться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а також в інших дієслівних формах перед </a:t>
            </a:r>
            <a:r>
              <a:rPr kumimoji="0" lang="uk-UA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-ся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uk-UA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-сь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якщо м'який знак є у формі без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-ся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обговорюється, відзначається, звертаються, ставляться, стань — станься,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піднось—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підносься, підводь — підводься (але: підніс — піднісся, ріс — розрісся)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[2]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.</a:t>
            </a: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539552" y="836712"/>
            <a:ext cx="8136904" cy="483209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Апостроф (') вживається для позначення на письмі вимови звука й у </a:t>
            </a:r>
            <a:r>
              <a:rPr kumimoji="0" lang="uk-UA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звукосполученнях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, що передаються голосними я, ю, є, ї.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Апостроф не входить до алфавіту і на розміщення слів у словниках не впливає.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Апостроф ставиться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а) після б, п, в, м, ф та р перед я, ю, є, ї, наприклад: п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'ять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, торф'яний, здоров'я, м'ясо, зв'язок, сім'я, бур'ян, кур'єр, подвір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'я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б) після к у власних назвах типу Лук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'ян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та похідних від нього: Лук'яненко, Лук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'янчук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, Лук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'янівка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тощо;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в) після префіксів та першої частини складних слів, що закінчуються на твердий приголосний перед я, ю, є, ї, наприклад: від’їзд, під'їхати, з'єднати, з'їхати, роз'яснити, об'єднати, трьох'ярусний.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В українських словах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апостроф не ставиться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а)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після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губних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приголосних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б,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, в, м,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ф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позначають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тверді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 звуки,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якщо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перед ними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стоїть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інша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крім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літера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позначення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кореневого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приголосного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звука: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Свя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тослав, </a:t>
            </a:r>
            <a:r>
              <a:rPr kumimoji="0" lang="ru-RU" sz="1400" b="0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свя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тковий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400" b="0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тьм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яний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мор</a:t>
            </a:r>
            <a:r>
              <a:rPr kumimoji="0" lang="ru-RU" sz="1400" b="0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квя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ний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ме</a:t>
            </a:r>
            <a:r>
              <a:rPr kumimoji="0" lang="ru-RU" sz="1400" b="0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двя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ний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але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че</a:t>
            </a:r>
            <a:r>
              <a:rPr kumimoji="0" lang="ru-RU" sz="1400" b="0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рв'я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ве</a:t>
            </a:r>
            <a:r>
              <a:rPr kumimoji="0" lang="ru-RU" sz="1400" b="0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рб'я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);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Якщо попередній приголосний належить до префікса, то апостроф ставиться: зв'язок, розв'язка, зв'ялити;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б)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після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літери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позначає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м'який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приголосний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на початку слова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чи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середині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складу: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порятунок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рясний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гарячий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буряк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в) після р у деяких словах: ряд, рясно, буря, крюк, гарячий;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г) після префіксів із кінцевим приголосним перед наступним і, е, а, о, у: безіменний, загітувати, зекономити зокрема, зуміти.</a:t>
            </a: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764704"/>
            <a:ext cx="8522974" cy="517064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Правила</a:t>
            </a:r>
          </a:p>
          <a:p>
            <a:pPr algn="ctr"/>
            <a:r>
              <a:rPr lang="ru-RU" sz="66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вживання</a:t>
            </a:r>
            <a:r>
              <a:rPr lang="ru-RU" sz="6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sz="66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м</a:t>
            </a:r>
            <a:r>
              <a:rPr lang="ru-RU" sz="66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/>
                <a:cs typeface="Times New Roman"/>
              </a:rPr>
              <a:t>’якого</a:t>
            </a:r>
            <a:r>
              <a:rPr lang="ru-RU" sz="6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/>
                <a:cs typeface="Times New Roman"/>
              </a:rPr>
              <a:t> </a:t>
            </a:r>
          </a:p>
          <a:p>
            <a:pPr algn="ctr"/>
            <a:r>
              <a:rPr lang="ru-RU" sz="6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/>
                <a:cs typeface="Times New Roman"/>
              </a:rPr>
              <a:t>знака, </a:t>
            </a:r>
          </a:p>
          <a:p>
            <a:pPr algn="ctr"/>
            <a:r>
              <a:rPr lang="ru-RU" sz="66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/>
                <a:cs typeface="Times New Roman"/>
              </a:rPr>
              <a:t>а</a:t>
            </a:r>
            <a:r>
              <a:rPr lang="ru-RU" sz="6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/>
                <a:cs typeface="Times New Roman"/>
              </a:rPr>
              <a:t>построфа в</a:t>
            </a:r>
          </a:p>
          <a:p>
            <a:pPr algn="ctr"/>
            <a:r>
              <a:rPr lang="ru-RU" sz="6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/>
                <a:cs typeface="Times New Roman"/>
              </a:rPr>
              <a:t> </a:t>
            </a:r>
            <a:r>
              <a:rPr lang="uk-UA" sz="6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/>
                <a:cs typeface="Times New Roman"/>
              </a:rPr>
              <a:t>іншомовних словах</a:t>
            </a:r>
            <a:endParaRPr lang="ru-RU" sz="6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611560" y="396311"/>
            <a:ext cx="7956376" cy="585923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Значну частину словникового складу сучасної української літературної мови становлять слова іншомовного походження. Правописні особливості їх визначаються орфографічними нормами української літературної мови.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S Sans Serif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нак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м’якшення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ь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у словах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іншомовного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походження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пишеться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після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приголосних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т,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с, л, н: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S Sans Serif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 перед я, ю, є, ї, йо: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адью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ательє,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марсельєза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мільярд, бульйон, віньєтка, Лавуазьє,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Жузьє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Мольєр, Ньютон, Реньє.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S Sans Serif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б) п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ісля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 перед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приголосним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відповідно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вимови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фільм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альбатрос, Нельсон,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залп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S Sans Serif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в)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кінці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відповідно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вимови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магістраль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Базель, Булонь,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бал, метал, рулон, шприц;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Галац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Суец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S Sans Serif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М’який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знак не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пишеться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перед я,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коли вони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позначають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сполучення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пом’якшеного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приголосного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а, у: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мадяр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малярія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дюна,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ілюзія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нюанс, тюбик, тюль; Аляска, Дюма, Цюрих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[2].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539552" y="980728"/>
            <a:ext cx="8028384" cy="452431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Апостроф у словах іномовного походження пишеться перед я, ю, є, ї: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а) після б, п, в, м, ф, г, к, х, ж, ч, ш, р: прем'єра, миш'як, інтерв'ю, Руж'є,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бар'єр,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Б'юкенен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, к'янті, Фур'є, Х'юстон, Монтеск'є.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б) після префіксів, що закінчуються на приголосний, перед ю, є: ад'ютант,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кон'юктивіт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, суб'єкт, суб'єктивний, ад'єктивація.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в) після початкової частини у прізвищах: О'Генрі,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Шон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О'Кейсі,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О'Хіггінс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д'Акоста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д'Аламбер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Апостроф не пишеться: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а) перед йо: курйоз,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Бйорсон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б) якщо я, ю позначають пом'якшення попереднього приголосного перед а, у: бюро, пюпітр, Гюго, Барбюс, гяур.</a:t>
            </a:r>
            <a:endParaRPr kumimoji="0" lang="uk-U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539552" y="436605"/>
            <a:ext cx="8100392" cy="557075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ДОМАШНЄ</a:t>
            </a:r>
            <a:r>
              <a:rPr kumimoji="0" lang="uk-UA" sz="36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ЗАВДАННЯ</a:t>
            </a:r>
            <a:r>
              <a:rPr kumimoji="0" lang="uk-UA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uk-UA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kumimoji="0" lang="uk-UA" sz="1600" b="1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Вправа 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Розташуйте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слова у два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стовпчики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в перший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апострофом, у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другий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без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нього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S Sans Serif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Інтерв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..ю, ф..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юзеляж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різьб..яр, верб..я,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юльтер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ютант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н..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юанс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к..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ювет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нав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язливий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Омел..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ян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S Sans Serif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Вправа 2.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Поставте, де потрібно, м’який знак чи апостроф у словах іншомовного походження. 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Слова випишіть у три колонки: у першу – з м’яким знаком, у другу – з апострофом, у третю – без м’якого знака й апострофа. Поясніть усно правопис та значення поданих слів.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S Sans Serif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Суб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єкт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Пхен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ян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Х…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юстон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авен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…ю,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автопавіл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йон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прем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єра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батал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йон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бл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…юз,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бл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юмінг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бутон…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єрка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б…юро, вал…юта,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єкція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вар…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єте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В…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єтнам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вол…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єра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дез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…інформація,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дос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…є,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дубл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яж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комп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ютер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П…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ємонт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Ф…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єзоле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бар…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єр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юнктура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п…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юпітр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ютант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б…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єф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ар…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єргард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ател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…є, г…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яур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б…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язь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транс…європейський, ф…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юзеляж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верф…ю, порт…є,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шев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…йот,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…ю, Руж…є,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монпанс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…є., д…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юшес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ж…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урі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з…економити,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камарил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…я, конферанс…є, Мін…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юст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янс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кс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ондз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кур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йоз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к…юрі,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Лавуаз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…є, л…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юкс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л…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ютня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мад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…яр,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барел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єф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мезал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янс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…як,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модел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єр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Мол…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єр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м…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юзик-хол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н…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юанс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Н…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юфаундленд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п…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єдестал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порт…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єра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прес-пап…є, рант…є, Рив…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єра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інтерв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…ю, б…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юджет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грав…юра,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деб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…ют,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інтер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єр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к…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ювет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ком.…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юніке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юктивіт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кур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єр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к…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юре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Лур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…є,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Монтеск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…є, б…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юлетень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л…є, об…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єкт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Д…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Артаньян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О…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Хара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S Sans Serif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710</Words>
  <Application>Microsoft Office PowerPoint</Application>
  <PresentationFormat>Экран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7</cp:revision>
  <dcterms:created xsi:type="dcterms:W3CDTF">2020-04-14T16:23:24Z</dcterms:created>
  <dcterms:modified xsi:type="dcterms:W3CDTF">2020-04-15T17:52:07Z</dcterms:modified>
</cp:coreProperties>
</file>